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6" r:id="rId2"/>
    <p:sldId id="392" r:id="rId3"/>
    <p:sldId id="395" r:id="rId4"/>
    <p:sldId id="370" r:id="rId5"/>
    <p:sldId id="373" r:id="rId6"/>
    <p:sldId id="363" r:id="rId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2" orient="horz" pos="3203">
          <p15:clr>
            <a:srgbClr val="A4A3A4"/>
          </p15:clr>
        </p15:guide>
        <p15:guide id="3" orient="horz" pos="1744">
          <p15:clr>
            <a:srgbClr val="A4A3A4"/>
          </p15:clr>
        </p15:guide>
        <p15:guide id="4" pos="2864">
          <p15:clr>
            <a:srgbClr val="A4A3A4"/>
          </p15:clr>
        </p15:guide>
        <p15:guide id="5" pos="213">
          <p15:clr>
            <a:srgbClr val="A4A3A4"/>
          </p15:clr>
        </p15:guide>
        <p15:guide id="6" pos="5529">
          <p15:clr>
            <a:srgbClr val="A4A3A4"/>
          </p15:clr>
        </p15:guide>
        <p15:guide id="7" pos="45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929"/>
    <a:srgbClr val="698263"/>
    <a:srgbClr val="000000"/>
    <a:srgbClr val="D4A000"/>
    <a:srgbClr val="63A700"/>
    <a:srgbClr val="F2F4F3"/>
    <a:srgbClr val="FFFFFF"/>
    <a:srgbClr val="3F4341"/>
    <a:srgbClr val="787876"/>
    <a:srgbClr val="525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342" y="126"/>
      </p:cViewPr>
      <p:guideLst>
        <p:guide orient="horz" pos="102"/>
        <p:guide orient="horz" pos="3203"/>
        <p:guide orient="horz" pos="1744"/>
        <p:guide pos="2864"/>
        <p:guide pos="213"/>
        <p:guide pos="5529"/>
        <p:guide pos="45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1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61664" y="1165055"/>
            <a:ext cx="2083263" cy="224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50831" y="2519264"/>
            <a:ext cx="2083263" cy="224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4661664" y="3471566"/>
            <a:ext cx="2083263" cy="1288313"/>
          </a:xfrm>
          <a:prstGeom prst="rect">
            <a:avLst/>
          </a:prstGeom>
          <a:solidFill>
            <a:srgbClr val="9E522A"/>
          </a:solidFill>
          <a:ln>
            <a:noFill/>
          </a:ln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6850831" y="1165055"/>
            <a:ext cx="2083263" cy="1301425"/>
          </a:xfrm>
          <a:prstGeom prst="rect">
            <a:avLst/>
          </a:prstGeom>
          <a:solidFill>
            <a:srgbClr val="9E522A"/>
          </a:solidFill>
          <a:ln>
            <a:noFill/>
          </a:ln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4623684" y="3153890"/>
            <a:ext cx="2094196" cy="1575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3684" y="1457640"/>
            <a:ext cx="2094196" cy="15675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矩形 9"/>
          <p:cNvSpPr/>
          <p:nvPr userDrawn="1"/>
        </p:nvSpPr>
        <p:spPr>
          <a:xfrm>
            <a:off x="6816842" y="1450108"/>
            <a:ext cx="2094196" cy="1575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816842" y="3153163"/>
            <a:ext cx="2094196" cy="15675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矩形 13"/>
          <p:cNvSpPr/>
          <p:nvPr userDrawn="1"/>
        </p:nvSpPr>
        <p:spPr>
          <a:xfrm>
            <a:off x="232962" y="1450109"/>
            <a:ext cx="4341241" cy="327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44398" y="1275729"/>
            <a:ext cx="2141906" cy="17186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44398" y="3088487"/>
            <a:ext cx="2141906" cy="17186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378593" y="1275729"/>
            <a:ext cx="2141906" cy="17186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378593" y="3088487"/>
            <a:ext cx="2141906" cy="17186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017420"/>
            <a:ext cx="2881745" cy="1906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0" y="1017420"/>
            <a:ext cx="2854851" cy="1906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3080239"/>
            <a:ext cx="2881745" cy="1906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1999" y="3080239"/>
            <a:ext cx="2854851" cy="1906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4778" y="1190344"/>
            <a:ext cx="1539688" cy="1539688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4778" y="3225878"/>
            <a:ext cx="1539688" cy="1539688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86920" y="1190344"/>
            <a:ext cx="1539688" cy="1539688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786920" y="3225878"/>
            <a:ext cx="1539688" cy="1539688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4B94-C160-4D23-804D-3F3BDC119C6E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A57B-9C4F-4E38-A9B2-ADE1B070F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2.m4a" /><Relationship Id="rId13" Type="http://schemas.openxmlformats.org/officeDocument/2006/relationships/image" Target="../media/image4.jpeg" /><Relationship Id="rId3" Type="http://schemas.openxmlformats.org/officeDocument/2006/relationships/tags" Target="../tags/tag3.xml" /><Relationship Id="rId7" Type="http://schemas.openxmlformats.org/officeDocument/2006/relationships/audio" Target="../media/media1.m4a" /><Relationship Id="rId12" Type="http://schemas.openxmlformats.org/officeDocument/2006/relationships/image" Target="../media/image3.png" /><Relationship Id="rId2" Type="http://schemas.openxmlformats.org/officeDocument/2006/relationships/tags" Target="../tags/tag2.xml" /><Relationship Id="rId1" Type="http://schemas.openxmlformats.org/officeDocument/2006/relationships/tags" Target="../tags/tag1.xml" /><Relationship Id="rId6" Type="http://schemas.microsoft.com/office/2007/relationships/media" Target="../media/media1.m4a" /><Relationship Id="rId11" Type="http://schemas.openxmlformats.org/officeDocument/2006/relationships/image" Target="../media/image2.jpeg" /><Relationship Id="rId5" Type="http://schemas.openxmlformats.org/officeDocument/2006/relationships/tags" Target="../tags/tag5.xml" /><Relationship Id="rId10" Type="http://schemas.openxmlformats.org/officeDocument/2006/relationships/slideLayout" Target="../slideLayouts/slideLayout8.xml" /><Relationship Id="rId4" Type="http://schemas.openxmlformats.org/officeDocument/2006/relationships/tags" Target="../tags/tag4.xml" /><Relationship Id="rId9" Type="http://schemas.openxmlformats.org/officeDocument/2006/relationships/audio" Target="../media/media2.m4a" /><Relationship Id="rId1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 /><Relationship Id="rId3" Type="http://schemas.openxmlformats.org/officeDocument/2006/relationships/tags" Target="../tags/tag8.xml" /><Relationship Id="rId7" Type="http://schemas.microsoft.com/office/2007/relationships/media" Target="../media/media4.m4a" /><Relationship Id="rId12" Type="http://schemas.openxmlformats.org/officeDocument/2006/relationships/image" Target="../media/image5.png" /><Relationship Id="rId2" Type="http://schemas.openxmlformats.org/officeDocument/2006/relationships/tags" Target="../tags/tag7.xml" /><Relationship Id="rId1" Type="http://schemas.openxmlformats.org/officeDocument/2006/relationships/tags" Target="../tags/tag6.xml" /><Relationship Id="rId6" Type="http://schemas.openxmlformats.org/officeDocument/2006/relationships/audio" Target="../media/media3.m4a" /><Relationship Id="rId11" Type="http://schemas.openxmlformats.org/officeDocument/2006/relationships/image" Target="../media/image2.jpeg" /><Relationship Id="rId5" Type="http://schemas.microsoft.com/office/2007/relationships/media" Target="../media/media3.m4a" /><Relationship Id="rId10" Type="http://schemas.openxmlformats.org/officeDocument/2006/relationships/image" Target="../media/image3.png" /><Relationship Id="rId4" Type="http://schemas.openxmlformats.org/officeDocument/2006/relationships/tags" Target="../tags/tag9.xml" /><Relationship Id="rId9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 /><Relationship Id="rId7" Type="http://schemas.openxmlformats.org/officeDocument/2006/relationships/image" Target="../media/image5.png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6" Type="http://schemas.openxmlformats.org/officeDocument/2006/relationships/image" Target="../media/image6.png" /><Relationship Id="rId5" Type="http://schemas.openxmlformats.org/officeDocument/2006/relationships/slideLayout" Target="../slideLayouts/slideLayout2.xml" /><Relationship Id="rId4" Type="http://schemas.openxmlformats.org/officeDocument/2006/relationships/audio" Target="../media/media6.m4a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microsoft.com/office/2007/relationships/media" Target="../media/media7.m4a" /><Relationship Id="rId7" Type="http://schemas.openxmlformats.org/officeDocument/2006/relationships/slideLayout" Target="../slideLayouts/slideLayout8.xml" /><Relationship Id="rId2" Type="http://schemas.openxmlformats.org/officeDocument/2006/relationships/tags" Target="../tags/tag11.xml" /><Relationship Id="rId1" Type="http://schemas.openxmlformats.org/officeDocument/2006/relationships/tags" Target="../tags/tag10.xml" /><Relationship Id="rId6" Type="http://schemas.openxmlformats.org/officeDocument/2006/relationships/audio" Target="../media/media8.m4a" /><Relationship Id="rId5" Type="http://schemas.microsoft.com/office/2007/relationships/media" Target="../media/media8.m4a" /><Relationship Id="rId10" Type="http://schemas.openxmlformats.org/officeDocument/2006/relationships/image" Target="../media/image5.png" /><Relationship Id="rId4" Type="http://schemas.openxmlformats.org/officeDocument/2006/relationships/audio" Target="../media/media7.m4a" /><Relationship Id="rId9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 /><Relationship Id="rId3" Type="http://schemas.openxmlformats.org/officeDocument/2006/relationships/tags" Target="../tags/tag14.xml" /><Relationship Id="rId7" Type="http://schemas.microsoft.com/office/2007/relationships/media" Target="../media/media10.m4a" /><Relationship Id="rId12" Type="http://schemas.openxmlformats.org/officeDocument/2006/relationships/image" Target="../media/image5.png" /><Relationship Id="rId2" Type="http://schemas.openxmlformats.org/officeDocument/2006/relationships/tags" Target="../tags/tag13.xml" /><Relationship Id="rId1" Type="http://schemas.openxmlformats.org/officeDocument/2006/relationships/tags" Target="../tags/tag12.xml" /><Relationship Id="rId6" Type="http://schemas.openxmlformats.org/officeDocument/2006/relationships/audio" Target="../media/media9.m4a" /><Relationship Id="rId11" Type="http://schemas.openxmlformats.org/officeDocument/2006/relationships/image" Target="../media/image3.png" /><Relationship Id="rId5" Type="http://schemas.microsoft.com/office/2007/relationships/media" Target="../media/media9.m4a" /><Relationship Id="rId10" Type="http://schemas.openxmlformats.org/officeDocument/2006/relationships/image" Target="../media/image7.png" /><Relationship Id="rId4" Type="http://schemas.openxmlformats.org/officeDocument/2006/relationships/tags" Target="../tags/tag15.xml" /><Relationship Id="rId9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5.png" /><Relationship Id="rId2" Type="http://schemas.openxmlformats.org/officeDocument/2006/relationships/audio" Target="../media/media11.m4a" /><Relationship Id="rId1" Type="http://schemas.microsoft.com/office/2007/relationships/media" Target="../media/media11.m4a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6"/>
          <p:cNvSpPr/>
          <p:nvPr>
            <p:custDataLst>
              <p:tags r:id="rId1"/>
            </p:custDataLst>
          </p:nvPr>
        </p:nvSpPr>
        <p:spPr>
          <a:xfrm>
            <a:off x="7840717" y="4650476"/>
            <a:ext cx="1856084" cy="36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zh-CN" sz="1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сентябрь </a:t>
            </a:r>
            <a:r>
              <a:rPr lang="en-US" altLang="zh-CN" sz="1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202</a:t>
            </a:r>
            <a:r>
              <a:rPr lang="ru-RU" altLang="zh-CN" sz="1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1</a:t>
            </a:r>
            <a:endParaRPr lang="en-US" altLang="zh-CN" sz="1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图片 5" descr="pexels-photo-912413"/>
          <p:cNvPicPr>
            <a:picLocks noChangeAspect="1"/>
          </p:cNvPicPr>
          <p:nvPr/>
        </p:nvPicPr>
        <p:blipFill rotWithShape="1">
          <a:blip r:embed="rId11">
            <a:alphaModFix/>
          </a:blip>
          <a:srcRect t="45382" r="-4" b="-4"/>
          <a:stretch/>
        </p:blipFill>
        <p:spPr>
          <a:xfrm>
            <a:off x="2735024" y="10"/>
            <a:ext cx="2823754" cy="213469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图片 2" descr="76124903bb73f32c4a6b0f8327a6230442bf38e054372-QjbtEH_fw658"/>
          <p:cNvPicPr>
            <a:picLocks noChangeAspect="1"/>
          </p:cNvPicPr>
          <p:nvPr/>
        </p:nvPicPr>
        <p:blipFill rotWithShape="1">
          <a:blip r:embed="rId12">
            <a:alphaModFix/>
          </a:blip>
          <a:srcRect l="1449" r="-3" b="-3"/>
          <a:stretch/>
        </p:blipFill>
        <p:spPr>
          <a:xfrm>
            <a:off x="5880576" y="1184870"/>
            <a:ext cx="3263424" cy="3965736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6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2"/>
            </p:custDataLst>
          </p:nvPr>
        </p:nvSpPr>
        <p:spPr>
          <a:xfrm>
            <a:off x="106001" y="3978592"/>
            <a:ext cx="43724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600" b="1" dirty="0"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Ксенофонтова Елена Геннадьевна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600" dirty="0">
                <a:solidFill>
                  <a:srgbClr val="4E7929"/>
                </a:solidFill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кандидат</a:t>
            </a:r>
            <a:r>
              <a:rPr lang="en-US" altLang="zh-CN" sz="1600" dirty="0">
                <a:solidFill>
                  <a:srgbClr val="4E7929"/>
                </a:solidFill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 </a:t>
            </a:r>
            <a:r>
              <a:rPr lang="ru-RU" altLang="zh-CN" sz="1600" dirty="0">
                <a:solidFill>
                  <a:srgbClr val="4E7929"/>
                </a:solidFill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психологических наук, доцент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600" dirty="0">
                <a:solidFill>
                  <a:srgbClr val="4E7929"/>
                </a:solidFill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МГУ им. М. В. Ломоносова </a:t>
            </a:r>
            <a:r>
              <a:rPr lang="en-US" altLang="zh-CN" sz="1600" dirty="0"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eksen@mail.ru</a:t>
            </a:r>
            <a:endParaRPr lang="ru-RU" altLang="zh-CN" sz="1600" dirty="0">
              <a:latin typeface="+mj-lt"/>
              <a:ea typeface="方正书宋简体" pitchFamily="1" charset="-122"/>
              <a:cs typeface="Times New Roman" panose="02020603050405020304" pitchFamily="18" charset="0"/>
            </a:endParaRPr>
          </a:p>
        </p:txBody>
      </p:sp>
      <p:sp>
        <p:nvSpPr>
          <p:cNvPr id="21" name="PA_任意多边形 8"/>
          <p:cNvSpPr/>
          <p:nvPr>
            <p:custDataLst>
              <p:tags r:id="rId3"/>
            </p:custDataLst>
          </p:nvPr>
        </p:nvSpPr>
        <p:spPr>
          <a:xfrm flipH="1">
            <a:off x="6242685" y="161925"/>
            <a:ext cx="1385570" cy="4309110"/>
          </a:xfrm>
          <a:custGeom>
            <a:avLst/>
            <a:gdLst>
              <a:gd name="connsiteX0" fmla="*/ 1376218 w 1385455"/>
              <a:gd name="connsiteY0" fmla="*/ 794328 h 3205018"/>
              <a:gd name="connsiteX1" fmla="*/ 1376218 w 1385455"/>
              <a:gd name="connsiteY1" fmla="*/ 0 h 3205018"/>
              <a:gd name="connsiteX2" fmla="*/ 0 w 1385455"/>
              <a:gd name="connsiteY2" fmla="*/ 0 h 3205018"/>
              <a:gd name="connsiteX3" fmla="*/ 0 w 1385455"/>
              <a:gd name="connsiteY3" fmla="*/ 3205018 h 3205018"/>
              <a:gd name="connsiteX4" fmla="*/ 1385455 w 1385455"/>
              <a:gd name="connsiteY4" fmla="*/ 3205018 h 3205018"/>
              <a:gd name="connsiteX5" fmla="*/ 1385455 w 1385455"/>
              <a:gd name="connsiteY5" fmla="*/ 2660073 h 32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455" h="3205018">
                <a:moveTo>
                  <a:pt x="1376218" y="794328"/>
                </a:moveTo>
                <a:lnTo>
                  <a:pt x="1376218" y="0"/>
                </a:lnTo>
                <a:lnTo>
                  <a:pt x="0" y="0"/>
                </a:lnTo>
                <a:lnTo>
                  <a:pt x="0" y="3205018"/>
                </a:lnTo>
                <a:lnTo>
                  <a:pt x="1385455" y="3205018"/>
                </a:lnTo>
                <a:lnTo>
                  <a:pt x="1385455" y="2660073"/>
                </a:lnTo>
              </a:path>
            </a:pathLst>
          </a:custGeom>
          <a:noFill/>
          <a:ln w="28575">
            <a:solidFill>
              <a:srgbClr val="63A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4"/>
            </p:custDataLst>
          </p:nvPr>
        </p:nvSpPr>
        <p:spPr>
          <a:xfrm>
            <a:off x="63523" y="1536980"/>
            <a:ext cx="6713855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800" b="1" dirty="0">
                <a:solidFill>
                  <a:srgbClr val="4E7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Роль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800" b="1" dirty="0">
                <a:solidFill>
                  <a:srgbClr val="4E7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психолого-социальных работников в системе социального обслуживания населения </a:t>
            </a:r>
            <a:endParaRPr lang="en-US" altLang="zh-CN" sz="2800" b="1" dirty="0">
              <a:solidFill>
                <a:srgbClr val="4E7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5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2ED4D48-96B7-4F7C-8C0C-72C581D572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47" y="0"/>
            <a:ext cx="1485350" cy="1980000"/>
          </a:xfrm>
          <a:prstGeom prst="rect">
            <a:avLst/>
          </a:prstGeom>
        </p:spPr>
      </p:pic>
      <p:sp>
        <p:nvSpPr>
          <p:cNvPr id="11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>
            <a:extLst>
              <a:ext uri="{FF2B5EF4-FFF2-40B4-BE49-F238E27FC236}">
                <a16:creationId xmlns:a16="http://schemas.microsoft.com/office/drawing/2014/main" id="{D8C92421-6D09-4818-9615-3138FD11486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23" y="513365"/>
            <a:ext cx="2671501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БОЛЬШАЯ И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ТРУДНАЯ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РОЛЬ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A199D3F1-66EE-0A47-82BF-1577742CB34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  <p:pic>
        <p:nvPicPr>
          <p:cNvPr id="7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25CA00BB-D248-8E46-B39F-3DF29163646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9470A32E-7B33-4BA4-A1A8-8B5502E2615B}"/>
              </a:ext>
            </a:extLst>
          </p:cNvPr>
          <p:cNvSpPr/>
          <p:nvPr/>
        </p:nvSpPr>
        <p:spPr>
          <a:xfrm>
            <a:off x="6071929" y="1730492"/>
            <a:ext cx="2525052" cy="629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1"/>
            </p:custDataLst>
          </p:nvPr>
        </p:nvSpPr>
        <p:spPr>
          <a:xfrm>
            <a:off x="2499468" y="1721594"/>
            <a:ext cx="6107026" cy="3553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200" b="1" dirty="0">
                <a:solidFill>
                  <a:srgbClr val="4E7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будут представлены 3 группы подсказок для того, чтобы </a:t>
            </a:r>
            <a:r>
              <a:rPr lang="ru-RU" sz="2200" b="1" i="1" dirty="0">
                <a:solidFill>
                  <a:srgbClr val="4E7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истощаться</a:t>
            </a:r>
            <a:r>
              <a:rPr lang="ru-RU" sz="2200" b="1" dirty="0">
                <a:solidFill>
                  <a:srgbClr val="4E7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2200" b="1" i="1" dirty="0">
                <a:solidFill>
                  <a:srgbClr val="4E7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выгорать</a:t>
            </a:r>
            <a:r>
              <a:rPr lang="ru-RU" sz="2200" b="1" dirty="0">
                <a:solidFill>
                  <a:srgbClr val="4E7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2200" b="1" i="1" dirty="0">
                <a:solidFill>
                  <a:srgbClr val="4E7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200" b="1" i="1" dirty="0">
                <a:solidFill>
                  <a:srgbClr val="4E792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накапливать удовлетворение </a:t>
            </a:r>
          </a:p>
          <a:p>
            <a:pPr algn="r">
              <a:lnSpc>
                <a:spcPct val="150000"/>
              </a:lnSpc>
            </a:pPr>
            <a:r>
              <a:rPr lang="ru-RU" sz="2200" b="1" dirty="0">
                <a:solidFill>
                  <a:srgbClr val="4E792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 результатов выполнения своей сложной профессиональной роли. </a:t>
            </a:r>
          </a:p>
          <a:p>
            <a:pPr algn="r">
              <a:lnSpc>
                <a:spcPct val="150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3CCDA49-6CA9-40ED-A4C7-75A3D5BF9146}"/>
              </a:ext>
            </a:extLst>
          </p:cNvPr>
          <p:cNvSpPr/>
          <p:nvPr/>
        </p:nvSpPr>
        <p:spPr>
          <a:xfrm>
            <a:off x="0" y="1055504"/>
            <a:ext cx="4449603" cy="66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_任意多边形 8"/>
          <p:cNvSpPr/>
          <p:nvPr>
            <p:custDataLst>
              <p:tags r:id="rId2"/>
            </p:custDataLst>
          </p:nvPr>
        </p:nvSpPr>
        <p:spPr>
          <a:xfrm flipH="1">
            <a:off x="7217835" y="1660468"/>
            <a:ext cx="1385570" cy="2559026"/>
          </a:xfrm>
          <a:custGeom>
            <a:avLst/>
            <a:gdLst>
              <a:gd name="connsiteX0" fmla="*/ 1376218 w 1385455"/>
              <a:gd name="connsiteY0" fmla="*/ 794328 h 3205018"/>
              <a:gd name="connsiteX1" fmla="*/ 1376218 w 1385455"/>
              <a:gd name="connsiteY1" fmla="*/ 0 h 3205018"/>
              <a:gd name="connsiteX2" fmla="*/ 0 w 1385455"/>
              <a:gd name="connsiteY2" fmla="*/ 0 h 3205018"/>
              <a:gd name="connsiteX3" fmla="*/ 0 w 1385455"/>
              <a:gd name="connsiteY3" fmla="*/ 3205018 h 3205018"/>
              <a:gd name="connsiteX4" fmla="*/ 1385455 w 1385455"/>
              <a:gd name="connsiteY4" fmla="*/ 3205018 h 3205018"/>
              <a:gd name="connsiteX5" fmla="*/ 1385455 w 1385455"/>
              <a:gd name="connsiteY5" fmla="*/ 2660073 h 32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455" h="3205018">
                <a:moveTo>
                  <a:pt x="1376218" y="794328"/>
                </a:moveTo>
                <a:lnTo>
                  <a:pt x="1376218" y="0"/>
                </a:lnTo>
                <a:lnTo>
                  <a:pt x="0" y="0"/>
                </a:lnTo>
                <a:lnTo>
                  <a:pt x="0" y="3205018"/>
                </a:lnTo>
                <a:lnTo>
                  <a:pt x="1385455" y="3205018"/>
                </a:lnTo>
                <a:lnTo>
                  <a:pt x="1385455" y="2660073"/>
                </a:lnTo>
              </a:path>
            </a:pathLst>
          </a:custGeom>
          <a:noFill/>
          <a:ln w="28575">
            <a:solidFill>
              <a:srgbClr val="63A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0D093E6-64D3-4F4F-9F0C-81AAD58E02E8}"/>
              </a:ext>
            </a:extLst>
          </p:cNvPr>
          <p:cNvSpPr/>
          <p:nvPr/>
        </p:nvSpPr>
        <p:spPr>
          <a:xfrm>
            <a:off x="6295768" y="889090"/>
            <a:ext cx="2848231" cy="649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图片 2" descr="76124903bb73f32c4a6b0f8327a6230442bf38e054372-QjbtEH_fw6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604" y="171450"/>
            <a:ext cx="1294370" cy="1550144"/>
          </a:xfrm>
          <a:prstGeom prst="rect">
            <a:avLst/>
          </a:prstGeom>
        </p:spPr>
      </p:pic>
      <p:pic>
        <p:nvPicPr>
          <p:cNvPr id="6" name="图片 5" descr="pexels-photo-9124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699" y="1963347"/>
            <a:ext cx="1953949" cy="2704429"/>
          </a:xfrm>
          <a:prstGeom prst="rect">
            <a:avLst/>
          </a:prstGeom>
        </p:spPr>
      </p:pic>
      <p:sp>
        <p:nvSpPr>
          <p:cNvPr id="18" name="PA_矩形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>
            <p:custDataLst>
              <p:tags r:id="rId3"/>
            </p:custDataLst>
          </p:nvPr>
        </p:nvSpPr>
        <p:spPr>
          <a:xfrm>
            <a:off x="317075" y="254017"/>
            <a:ext cx="425492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zh-CN" sz="1700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Кто в состоянии </a:t>
            </a:r>
            <a:r>
              <a:rPr lang="ru-RU" altLang="zh-CN" sz="1700" b="1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интегрировать</a:t>
            </a:r>
            <a:r>
              <a:rPr lang="ru-RU" altLang="zh-CN" sz="1700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 представителей всех,  в том числе социально незащищенных групп,           </a:t>
            </a:r>
            <a:r>
              <a:rPr lang="ru-RU" altLang="zh-CN" sz="1700" b="1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в</a:t>
            </a:r>
            <a:r>
              <a:rPr lang="ru-RU" altLang="zh-CN" sz="1700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 «</a:t>
            </a:r>
            <a:r>
              <a:rPr lang="ru-RU" altLang="zh-CN" sz="1700" b="1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общество                                  социально-благополучных людей</a:t>
            </a:r>
            <a:r>
              <a:rPr lang="ru-RU" altLang="zh-CN" sz="1700" i="1" dirty="0">
                <a:solidFill>
                  <a:srgbClr val="4E7929"/>
                </a:solidFill>
                <a:latin typeface="+mj-lt"/>
                <a:ea typeface="Yu Gothic UI Semilight" charset="-128"/>
                <a:cs typeface="+mn-lt"/>
                <a:sym typeface="Calibri" pitchFamily="34" charset="0"/>
              </a:rPr>
              <a:t>»?  </a:t>
            </a:r>
            <a:endParaRPr lang="en-US" altLang="zh-CN" sz="1700" dirty="0">
              <a:solidFill>
                <a:srgbClr val="4E7929"/>
              </a:solidFill>
              <a:latin typeface="+mj-lt"/>
              <a:ea typeface="Yu Gothic UI Semilight" charset="-128"/>
              <a:cs typeface="+mn-lt"/>
              <a:sym typeface="Calibri" pitchFamily="34" charset="0"/>
            </a:endParaRPr>
          </a:p>
        </p:txBody>
      </p:sp>
      <p:sp>
        <p:nvSpPr>
          <p:cNvPr id="11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>
            <a:extLst>
              <a:ext uri="{FF2B5EF4-FFF2-40B4-BE49-F238E27FC236}">
                <a16:creationId xmlns:a16="http://schemas.microsoft.com/office/drawing/2014/main" id="{EB2686C9-C1CB-4A26-B1A1-600D59DF070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77472" y="382381"/>
            <a:ext cx="33139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Система социального обслуживания:</a:t>
            </a:r>
          </a:p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Интегрировать или обслуживать?</a:t>
            </a:r>
          </a:p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书宋简体" pitchFamily="1" charset="-122"/>
                <a:cs typeface="Times New Roman" panose="02020603050405020304" pitchFamily="18" charset="0"/>
              </a:rPr>
              <a:t>Помогать немощным стать МОЩНЫМИ!</a:t>
            </a:r>
          </a:p>
        </p:txBody>
      </p:sp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0C3C68B-4815-3B4A-809C-B2D1508115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  <p:pic>
        <p:nvPicPr>
          <p:cNvPr id="7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C4A6CE6E-7637-EC48-BA2F-5A54594097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1725699"/>
            <a:ext cx="3314067" cy="3194706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6D08E3-A67F-432A-9A96-D96A65EB15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284" b="-1"/>
          <a:stretch/>
        </p:blipFill>
        <p:spPr>
          <a:xfrm>
            <a:off x="1760156" y="283543"/>
            <a:ext cx="5623687" cy="3871170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71978F-C22D-47AC-BE29-63164E6FEB37}"/>
              </a:ext>
            </a:extLst>
          </p:cNvPr>
          <p:cNvSpPr txBox="1"/>
          <p:nvPr/>
        </p:nvSpPr>
        <p:spPr>
          <a:xfrm>
            <a:off x="2161736" y="1556717"/>
            <a:ext cx="69822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отслеживать </a:t>
            </a:r>
            <a:r>
              <a:rPr lang="ru-RU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нюансы реальной идентификации </a:t>
            </a:r>
            <a:r>
              <a:rPr lang="ru-RU" sz="2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лиц, с которыми приходится работать</a:t>
            </a:r>
            <a:endParaRPr lang="ru-RU" sz="2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7540A-EC80-40F9-A83A-DC7FCDAA0326}"/>
              </a:ext>
            </a:extLst>
          </p:cNvPr>
          <p:cNvSpPr txBox="1"/>
          <p:nvPr/>
        </p:nvSpPr>
        <p:spPr>
          <a:xfrm>
            <a:off x="3923189" y="2394050"/>
            <a:ext cx="5023104" cy="2062103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Белые против красных? 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Черные против белых?</a:t>
            </a:r>
          </a:p>
          <a:p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Вы – Мы – Они</a:t>
            </a:r>
          </a:p>
          <a:p>
            <a:r>
              <a:rPr lang="ru-RU" sz="1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Облагодетельствовать помощью – не значит УВАЖАТЬ!</a:t>
            </a:r>
          </a:p>
          <a:p>
            <a:endParaRPr 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Отсутствие чувства уважения В ЭТОЙ ГРУППЕ провоцирует </a:t>
            </a:r>
            <a:r>
              <a:rPr 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анти-идентификацию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по отношению к этой группе, </a:t>
            </a:r>
            <a:r>
              <a:rPr 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самоутверждение через противостояние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721A822-459F-B945-87E2-613A89B44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DAAF7B3-D7B6-444E-A6DD-F88B9341F2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6124903bb73f32c4a6b0f8327a6230442bf38e054372-QjbtEH_fw658"/>
          <p:cNvPicPr>
            <a:picLocks noChangeAspect="1"/>
          </p:cNvPicPr>
          <p:nvPr/>
        </p:nvPicPr>
        <p:blipFill rotWithShape="1">
          <a:blip r:embed="rId8">
            <a:alphaModFix/>
          </a:blip>
          <a:srcRect t="18791" r="-3" b="21347"/>
          <a:stretch/>
        </p:blipFill>
        <p:spPr>
          <a:xfrm>
            <a:off x="6462" y="0"/>
            <a:ext cx="4835780" cy="346671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图片 5" descr="pexels-photo-912413"/>
          <p:cNvPicPr>
            <a:picLocks noChangeAspect="1"/>
          </p:cNvPicPr>
          <p:nvPr/>
        </p:nvPicPr>
        <p:blipFill rotWithShape="1">
          <a:blip r:embed="rId9">
            <a:alphaModFix/>
          </a:blip>
          <a:srcRect t="51437" r="1" b="5472"/>
          <a:stretch/>
        </p:blipFill>
        <p:spPr>
          <a:xfrm>
            <a:off x="-139929" y="2388459"/>
            <a:ext cx="4835780" cy="288414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1" name="PA_任意多边形 8"/>
          <p:cNvSpPr/>
          <p:nvPr>
            <p:custDataLst>
              <p:tags r:id="rId1"/>
            </p:custDataLst>
          </p:nvPr>
        </p:nvSpPr>
        <p:spPr>
          <a:xfrm flipH="1">
            <a:off x="7201535" y="351756"/>
            <a:ext cx="1385570" cy="2569083"/>
          </a:xfrm>
          <a:custGeom>
            <a:avLst/>
            <a:gdLst>
              <a:gd name="connsiteX0" fmla="*/ 1376218 w 1385455"/>
              <a:gd name="connsiteY0" fmla="*/ 794328 h 3205018"/>
              <a:gd name="connsiteX1" fmla="*/ 1376218 w 1385455"/>
              <a:gd name="connsiteY1" fmla="*/ 0 h 3205018"/>
              <a:gd name="connsiteX2" fmla="*/ 0 w 1385455"/>
              <a:gd name="connsiteY2" fmla="*/ 0 h 3205018"/>
              <a:gd name="connsiteX3" fmla="*/ 0 w 1385455"/>
              <a:gd name="connsiteY3" fmla="*/ 3205018 h 3205018"/>
              <a:gd name="connsiteX4" fmla="*/ 1385455 w 1385455"/>
              <a:gd name="connsiteY4" fmla="*/ 3205018 h 3205018"/>
              <a:gd name="connsiteX5" fmla="*/ 1385455 w 1385455"/>
              <a:gd name="connsiteY5" fmla="*/ 2660073 h 32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455" h="3205018">
                <a:moveTo>
                  <a:pt x="1376218" y="794328"/>
                </a:moveTo>
                <a:lnTo>
                  <a:pt x="1376218" y="0"/>
                </a:lnTo>
                <a:lnTo>
                  <a:pt x="0" y="0"/>
                </a:lnTo>
                <a:lnTo>
                  <a:pt x="0" y="3205018"/>
                </a:lnTo>
                <a:lnTo>
                  <a:pt x="1385455" y="3205018"/>
                </a:lnTo>
                <a:lnTo>
                  <a:pt x="1385455" y="2660073"/>
                </a:lnTo>
              </a:path>
            </a:pathLst>
          </a:custGeom>
          <a:noFill/>
          <a:ln w="28575">
            <a:solidFill>
              <a:srgbClr val="63A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2"/>
            </p:custDataLst>
          </p:nvPr>
        </p:nvSpPr>
        <p:spPr>
          <a:xfrm>
            <a:off x="6462" y="1051521"/>
            <a:ext cx="849334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выстраивать </a:t>
            </a:r>
            <a:r>
              <a:rPr lang="ru-RU" altLang="zh-CN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способы достижения </a:t>
            </a:r>
            <a:r>
              <a:rPr lang="ru-RU" altLang="zh-CN" sz="2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именно </a:t>
            </a:r>
          </a:p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будущего</a:t>
            </a:r>
            <a:r>
              <a:rPr lang="ru-RU" altLang="zh-CN" sz="2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состояния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8ACFA-8E9F-4975-BFF1-E6B52CE369B6}"/>
              </a:ext>
            </a:extLst>
          </p:cNvPr>
          <p:cNvSpPr txBox="1"/>
          <p:nvPr/>
        </p:nvSpPr>
        <p:spPr>
          <a:xfrm>
            <a:off x="2595203" y="3002864"/>
            <a:ext cx="6548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9826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Позитивное самоощущение связано с реализацией высшего смысла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9826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Совпадение с ценностями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98263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Завтрашний собственный шаг как микро-цель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98263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Если нет собственных планов и шагов – будет только ожидание нарастания внешней помощи </a:t>
            </a:r>
          </a:p>
        </p:txBody>
      </p:sp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5FDAF60-0FBA-A64F-9133-DB549884D7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75F7867F-979B-4E4A-870F-ED8BBA273A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5779" y="0"/>
            <a:ext cx="7112442" cy="5143500"/>
          </a:xfrm>
          <a:prstGeom prst="rect">
            <a:avLst/>
          </a:prstGeom>
          <a:solidFill>
            <a:srgbClr val="3C5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363" y="0"/>
            <a:ext cx="5878287" cy="51435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图片 2" descr="76124903bb73f32c4a6b0f8327a6230442bf38e054372-QjbtEH_fw658">
            <a:extLst>
              <a:ext uri="{FF2B5EF4-FFF2-40B4-BE49-F238E27FC236}">
                <a16:creationId xmlns:a16="http://schemas.microsoft.com/office/drawing/2014/main" id="{D70BA8C3-797F-46B4-B048-FF3AC7C01C7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580" r="1912" b="2"/>
          <a:stretch/>
        </p:blipFill>
        <p:spPr>
          <a:xfrm>
            <a:off x="3642338" y="882594"/>
            <a:ext cx="1666503" cy="3411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07C43B-5C84-4D6E-B406-7E5C2AA60445}"/>
              </a:ext>
            </a:extLst>
          </p:cNvPr>
          <p:cNvSpPr txBox="1"/>
          <p:nvPr/>
        </p:nvSpPr>
        <p:spPr>
          <a:xfrm>
            <a:off x="135802" y="1340643"/>
            <a:ext cx="3436895" cy="280076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2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осуществлять </a:t>
            </a:r>
          </a:p>
          <a:p>
            <a:pPr algn="r"/>
            <a:r>
              <a:rPr lang="ru-RU" sz="22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запуск</a:t>
            </a:r>
            <a:r>
              <a:rPr lang="ru-RU" sz="22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/>
            <a:r>
              <a:rPr lang="ru-RU" sz="22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эффективной, </a:t>
            </a:r>
          </a:p>
          <a:p>
            <a:pPr algn="r"/>
            <a:r>
              <a:rPr lang="ru-RU" sz="22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чем ранее, </a:t>
            </a:r>
          </a:p>
          <a:p>
            <a:pPr algn="r"/>
            <a:r>
              <a:rPr lang="ru-RU" sz="22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реальной </a:t>
            </a:r>
          </a:p>
          <a:p>
            <a:pPr algn="r"/>
            <a:r>
              <a:rPr lang="ru-RU" sz="22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само-регуляции</a:t>
            </a:r>
            <a:r>
              <a:rPr lang="ru-RU" sz="22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/>
            <a:r>
              <a:rPr lang="ru-RU" sz="2200" cap="all" dirty="0">
                <a:latin typeface="Times New Roman" panose="02020603050405020304" pitchFamily="18" charset="0"/>
              </a:rPr>
              <a:t>Клиентов                                и самого себя</a:t>
            </a:r>
            <a:endParaRPr lang="ru-RU" sz="2200" cap="all" dirty="0"/>
          </a:p>
        </p:txBody>
      </p:sp>
      <p:sp>
        <p:nvSpPr>
          <p:cNvPr id="8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>
            <a:extLst>
              <a:ext uri="{FF2B5EF4-FFF2-40B4-BE49-F238E27FC236}">
                <a16:creationId xmlns:a16="http://schemas.microsoft.com/office/drawing/2014/main" id="{E1CFED05-98FC-41A8-A194-3257162F5A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028000">
            <a:off x="3789093" y="294157"/>
            <a:ext cx="28316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Для этого помогающий специалист сам должен </a:t>
            </a:r>
            <a:r>
              <a:rPr lang="ru-RU" altLang="zh-CN" sz="1400" b="1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искать самодостаточность</a:t>
            </a:r>
            <a:endParaRPr lang="en-US" altLang="zh-CN" sz="1400" dirty="0">
              <a:solidFill>
                <a:srgbClr val="4E7929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0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>
            <a:extLst>
              <a:ext uri="{FF2B5EF4-FFF2-40B4-BE49-F238E27FC236}">
                <a16:creationId xmlns:a16="http://schemas.microsoft.com/office/drawing/2014/main" id="{1D7B811C-105F-4AB9-8379-CAD7792D23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0569335">
            <a:off x="5152805" y="1301988"/>
            <a:ext cx="2143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Бюрократия и система ограничений объяснима: </a:t>
            </a:r>
            <a:r>
              <a:rPr lang="ru-RU" altLang="zh-CN" sz="1400" b="1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понять</a:t>
            </a: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её </a:t>
            </a:r>
            <a:r>
              <a:rPr lang="ru-RU" altLang="zh-CN" sz="1400" b="1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и принять</a:t>
            </a:r>
            <a:endParaRPr lang="en-US" altLang="zh-CN" sz="1400" b="1" dirty="0">
              <a:solidFill>
                <a:srgbClr val="4E7929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2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>
            <a:extLst>
              <a:ext uri="{FF2B5EF4-FFF2-40B4-BE49-F238E27FC236}">
                <a16:creationId xmlns:a16="http://schemas.microsoft.com/office/drawing/2014/main" id="{38D6C2B4-B0E6-4530-BB03-5EA69E4080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817434">
            <a:off x="5134401" y="2803185"/>
            <a:ext cx="22782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Транслировать </a:t>
            </a:r>
            <a:r>
              <a:rPr lang="ru-RU" altLang="zh-CN" sz="1400" b="1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не напряжение</a:t>
            </a: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, а возможность успехов уважающих друг друга людей</a:t>
            </a:r>
            <a:endParaRPr lang="en-US" altLang="zh-CN" sz="1400" dirty="0">
              <a:solidFill>
                <a:srgbClr val="4E7929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3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>
            <a:extLst>
              <a:ext uri="{FF2B5EF4-FFF2-40B4-BE49-F238E27FC236}">
                <a16:creationId xmlns:a16="http://schemas.microsoft.com/office/drawing/2014/main" id="{674DE421-6B17-4229-8462-57D21F4A78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37928">
            <a:off x="4161755" y="4099276"/>
            <a:ext cx="227293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Иначе </a:t>
            </a:r>
            <a:r>
              <a:rPr lang="ru-RU" altLang="zh-CN" sz="1400" b="1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оно перерастет в раздражение           </a:t>
            </a:r>
            <a:r>
              <a:rPr lang="ru-RU" altLang="zh-CN" sz="1400" dirty="0">
                <a:solidFill>
                  <a:srgbClr val="4E792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«ими», чувство               вины и                   выгорание.</a:t>
            </a:r>
            <a:endParaRPr lang="en-US" altLang="zh-CN" sz="1400" dirty="0">
              <a:solidFill>
                <a:srgbClr val="4E7929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4A55F7B7-F557-6B42-AC38-2321A83801D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1079AE4C-8407-2842-A7EB-F55F042CD8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" y="0"/>
            <a:ext cx="4703676" cy="51435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9411" y="2218038"/>
            <a:ext cx="3901848" cy="20339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4E7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  <a:r>
              <a:rPr lang="ru-RU" altLang="zh-CN" sz="2400" dirty="0">
                <a:solidFill>
                  <a:srgbClr val="4E7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altLang="zh-CN" sz="3300" dirty="0">
              <a:solidFill>
                <a:srgbClr val="4E7929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zh-CN" sz="26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 удовольствием отвечу на ваши вопросы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zh-CN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Ксенофонтова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zh-CN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Елена Геннадьевна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rgbClr val="4E7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eksen@mail.ru</a:t>
            </a:r>
            <a:endParaRPr lang="ru-RU" altLang="zh-CN" sz="2800" dirty="0">
              <a:solidFill>
                <a:srgbClr val="4E7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1900" dirty="0">
                <a:solidFill>
                  <a:srgbClr val="4E7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http://istina.msu.ru/profile/Eksen/</a:t>
            </a:r>
            <a:endParaRPr lang="ru-RU" altLang="zh-CN" sz="1900" dirty="0">
              <a:solidFill>
                <a:srgbClr val="4E7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dirty="0">
              <a:solidFill>
                <a:srgbClr val="4E7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275870-6DF3-4F6C-A206-10857D6A46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649" r="3" b="3302"/>
          <a:stretch/>
        </p:blipFill>
        <p:spPr>
          <a:xfrm>
            <a:off x="20" y="577527"/>
            <a:ext cx="3973993" cy="457307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7ADF4-2F36-48C6-A8EC-79A0838F7E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945"/>
          <a:stretch/>
        </p:blipFill>
        <p:spPr>
          <a:xfrm>
            <a:off x="0" y="1043933"/>
            <a:ext cx="2372498" cy="2825826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FCA8E35-A697-144C-A0EF-CE2E8C846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9100" y="22288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清新淡雅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98263"/>
      </a:accent1>
      <a:accent2>
        <a:srgbClr val="787876"/>
      </a:accent2>
      <a:accent3>
        <a:srgbClr val="2A392E"/>
      </a:accent3>
      <a:accent4>
        <a:srgbClr val="525F5C"/>
      </a:accent4>
      <a:accent5>
        <a:srgbClr val="1C261E"/>
      </a:accent5>
      <a:accent6>
        <a:srgbClr val="333B3A"/>
      </a:accent6>
      <a:hlink>
        <a:srgbClr val="000000"/>
      </a:hlink>
      <a:folHlink>
        <a:srgbClr val="954F72"/>
      </a:folHlink>
    </a:clrScheme>
    <a:fontScheme name="标准1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264</Words>
  <Application>Microsoft Office PowerPoint</Application>
  <PresentationFormat>Экран (16:9)</PresentationFormat>
  <Paragraphs>48</Paragraphs>
  <Slides>6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Ксенофонтова Е.Г.</dc:creator>
  <cp:lastModifiedBy>haha best</cp:lastModifiedBy>
  <cp:revision>23</cp:revision>
  <dcterms:created xsi:type="dcterms:W3CDTF">2020-11-22T19:46:08Z</dcterms:created>
  <dcterms:modified xsi:type="dcterms:W3CDTF">2021-09-13T05:03:48Z</dcterms:modified>
</cp:coreProperties>
</file>